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89" r:id="rId4"/>
    <p:sldId id="284" r:id="rId5"/>
    <p:sldId id="265" r:id="rId6"/>
    <p:sldId id="283" r:id="rId7"/>
    <p:sldId id="267" r:id="rId8"/>
    <p:sldId id="282" r:id="rId9"/>
    <p:sldId id="258" r:id="rId10"/>
    <p:sldId id="268" r:id="rId11"/>
    <p:sldId id="290" r:id="rId12"/>
    <p:sldId id="260" r:id="rId13"/>
    <p:sldId id="270" r:id="rId14"/>
    <p:sldId id="279" r:id="rId15"/>
    <p:sldId id="277" r:id="rId16"/>
    <p:sldId id="278" r:id="rId17"/>
    <p:sldId id="291" r:id="rId18"/>
    <p:sldId id="271" r:id="rId19"/>
    <p:sldId id="272" r:id="rId20"/>
    <p:sldId id="273" r:id="rId21"/>
    <p:sldId id="280" r:id="rId22"/>
    <p:sldId id="292" r:id="rId23"/>
    <p:sldId id="274" r:id="rId24"/>
    <p:sldId id="275" r:id="rId25"/>
    <p:sldId id="276" r:id="rId26"/>
    <p:sldId id="285" r:id="rId27"/>
    <p:sldId id="286" r:id="rId28"/>
    <p:sldId id="287" r:id="rId29"/>
    <p:sldId id="288" r:id="rId30"/>
    <p:sldId id="281" r:id="rId31"/>
    <p:sldId id="269" r:id="rId32"/>
    <p:sldId id="264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B4F"/>
    <a:srgbClr val="FCE8C9"/>
    <a:srgbClr val="FCDA7D"/>
    <a:srgbClr val="49631E"/>
    <a:srgbClr val="FCC751"/>
    <a:srgbClr val="A73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75"/>
    <p:restoredTop sz="94689"/>
  </p:normalViewPr>
  <p:slideViewPr>
    <p:cSldViewPr snapToGrid="0" snapToObjects="1" showGuides="1">
      <p:cViewPr varScale="1">
        <p:scale>
          <a:sx n="104" d="100"/>
          <a:sy n="104" d="100"/>
        </p:scale>
        <p:origin x="834" y="114"/>
      </p:cViewPr>
      <p:guideLst>
        <p:guide orient="horz" pos="216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5C766-9A0C-4BD2-96EC-1E8CBF0A743F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E9D42-4B91-4D91-94A0-94EFA98C7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38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958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00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2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7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62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0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37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3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3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9D42-4B91-4D91-94A0-94EFA98C70A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3" t="3253" r="3797" b="1305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F26C-347F-AB46-B7C4-39E16D6347E7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8F26C-347F-AB46-B7C4-39E16D6347E7}" type="datetimeFigureOut">
              <a:rPr kumimoji="1" lang="ko-KR" altLang="en-US" smtClean="0"/>
              <a:t>2019-11-29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1BB56-CF70-E446-BF74-246F7C25548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3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5809672" y="2324484"/>
            <a:ext cx="3334327" cy="96792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txBody>
          <a:bodyPr wrap="square" lIns="144000" tIns="144000" rIns="180000" bIns="144000" rtlCol="0">
            <a:spAutoFit/>
          </a:bodyPr>
          <a:lstStyle/>
          <a:p>
            <a:pPr algn="ctr"/>
            <a:r>
              <a:rPr kumimoji="1" lang="en-US" altLang="ko-KR" sz="4400" b="1" dirty="0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  <a:t>Yummy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EE371-E483-4A4E-80DC-A388916AECCB}"/>
              </a:ext>
            </a:extLst>
          </p:cNvPr>
          <p:cNvSpPr txBox="1"/>
          <p:nvPr/>
        </p:nvSpPr>
        <p:spPr>
          <a:xfrm>
            <a:off x="5971308" y="5694975"/>
            <a:ext cx="3011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  <a:t>SSAFY</a:t>
            </a:r>
            <a:br>
              <a:rPr kumimoji="1" lang="en-US" altLang="ko-KR" b="1" dirty="0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</a:br>
            <a:r>
              <a:rPr kumimoji="1" lang="ko-KR" altLang="en-US" b="1" dirty="0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  <a:t>광주 </a:t>
            </a:r>
            <a:r>
              <a:rPr kumimoji="1" lang="en-US" altLang="ko-KR" b="1" dirty="0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  <a:t>3</a:t>
            </a:r>
            <a:r>
              <a:rPr kumimoji="1" lang="ko-KR" altLang="en-US" b="1" dirty="0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  <a:t>반 </a:t>
            </a:r>
            <a:endParaRPr kumimoji="1" lang="en-US" altLang="ko-KR" b="1" dirty="0">
              <a:solidFill>
                <a:schemeClr val="bg1"/>
              </a:solidFill>
              <a:latin typeface="Big Caslon Medium" charset="0"/>
              <a:ea typeface="Big Caslon Medium" charset="0"/>
              <a:cs typeface="Big Caslon Medium" charset="0"/>
            </a:endParaRPr>
          </a:p>
          <a:p>
            <a:pPr algn="r"/>
            <a:r>
              <a:rPr kumimoji="1" lang="ko-KR" altLang="en-US" b="1" dirty="0" err="1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  <a:t>한중근</a:t>
            </a:r>
            <a:r>
              <a:rPr kumimoji="1" lang="en-US" altLang="ko-KR" b="1" dirty="0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  <a:t> </a:t>
            </a:r>
            <a:r>
              <a:rPr kumimoji="1" lang="ko-KR" altLang="en-US" b="1" dirty="0">
                <a:solidFill>
                  <a:schemeClr val="bg1"/>
                </a:solidFill>
                <a:latin typeface="Big Caslon Medium" charset="0"/>
                <a:ea typeface="Big Caslon Medium" charset="0"/>
                <a:cs typeface="Big Caslon Medium" charset="0"/>
              </a:rPr>
              <a:t>최효진</a:t>
            </a: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1174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7" t="11981" b="10617"/>
          <a:stretch/>
        </p:blipFill>
        <p:spPr>
          <a:xfrm flipH="1">
            <a:off x="4983479" y="0"/>
            <a:ext cx="4138323" cy="6858000"/>
          </a:xfrm>
        </p:spPr>
      </p:pic>
      <p:sp>
        <p:nvSpPr>
          <p:cNvPr id="5" name="텍스트 상자 4"/>
          <p:cNvSpPr txBox="1"/>
          <p:nvPr/>
        </p:nvSpPr>
        <p:spPr>
          <a:xfrm>
            <a:off x="1675939" y="2637936"/>
            <a:ext cx="2757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04 </a:t>
            </a:r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개발 결과</a:t>
            </a:r>
            <a:endParaRPr kumimoji="1" lang="en-US" altLang="ko-KR" sz="2800" dirty="0">
              <a:solidFill>
                <a:srgbClr val="EC6B4F"/>
              </a:solidFill>
              <a:latin typeface="210 Manbalchungchun" charset="-127"/>
              <a:ea typeface="210 Manbalchungchun" charset="-127"/>
              <a:cs typeface="210 Manbalchungchun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A27DAC-9342-472C-9F03-AA94D0D16C17}"/>
              </a:ext>
            </a:extLst>
          </p:cNvPr>
          <p:cNvSpPr txBox="1"/>
          <p:nvPr/>
        </p:nvSpPr>
        <p:spPr>
          <a:xfrm>
            <a:off x="2142836" y="3352811"/>
            <a:ext cx="35652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EC6B4F"/>
                </a:solidFill>
              </a:rPr>
              <a:t>상품 관리</a:t>
            </a:r>
            <a:endParaRPr lang="en-US" altLang="ko-KR" sz="1400" dirty="0">
              <a:solidFill>
                <a:srgbClr val="EC6B4F"/>
              </a:solidFill>
            </a:endParaRPr>
          </a:p>
          <a:p>
            <a:endParaRPr lang="en-US" altLang="ko-KR" sz="800" dirty="0">
              <a:solidFill>
                <a:srgbClr val="EC6B4F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EC6B4F"/>
                </a:solidFill>
              </a:rPr>
              <a:t>회원 관리</a:t>
            </a:r>
            <a:endParaRPr lang="en-US" altLang="ko-KR" sz="1400" dirty="0">
              <a:solidFill>
                <a:srgbClr val="EC6B4F"/>
              </a:solidFill>
            </a:endParaRPr>
          </a:p>
          <a:p>
            <a:endParaRPr lang="en-US" altLang="ko-KR" sz="800" dirty="0">
              <a:solidFill>
                <a:srgbClr val="EC6B4F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EC6B4F"/>
                </a:solidFill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82990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7" t="11981" b="10617"/>
          <a:stretch/>
        </p:blipFill>
        <p:spPr>
          <a:xfrm flipH="1">
            <a:off x="4983479" y="0"/>
            <a:ext cx="4138323" cy="6858000"/>
          </a:xfrm>
        </p:spPr>
      </p:pic>
      <p:sp>
        <p:nvSpPr>
          <p:cNvPr id="5" name="텍스트 상자 4"/>
          <p:cNvSpPr txBox="1"/>
          <p:nvPr/>
        </p:nvSpPr>
        <p:spPr>
          <a:xfrm>
            <a:off x="2331721" y="2907668"/>
            <a:ext cx="410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상품 관리</a:t>
            </a:r>
            <a:endParaRPr kumimoji="1" lang="en-US" altLang="ko-KR" sz="2800" dirty="0">
              <a:solidFill>
                <a:srgbClr val="EC6B4F"/>
              </a:solidFill>
              <a:latin typeface="210 Manbalchungchun" charset="-127"/>
              <a:ea typeface="210 Manbalchungchun" charset="-127"/>
              <a:cs typeface="210 Manbalchungchun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42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08512" y="171450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Yummy</a:t>
            </a: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의 메인 페이지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2" y="5250180"/>
            <a:ext cx="4535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Main Page </a:t>
            </a: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의 </a:t>
            </a:r>
            <a:r>
              <a:rPr lang="en-US" altLang="ko-KR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Food List</a:t>
            </a:r>
          </a:p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클릭 후 상세정보로 이동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81108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Main</a:t>
            </a:r>
            <a:r>
              <a:rPr kumimoji="1" lang="ko-KR" altLang="en-US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 </a:t>
            </a:r>
            <a:r>
              <a:rPr kumimoji="1" lang="en-US" altLang="ko-KR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Page</a:t>
            </a:r>
            <a:endParaRPr kumimoji="1" lang="ko-KR" altLang="en-US" sz="2400" dirty="0">
              <a:solidFill>
                <a:srgbClr val="EC6B4F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-19844" y="4094100"/>
            <a:ext cx="4535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Main</a:t>
            </a:r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 </a:t>
            </a:r>
            <a:r>
              <a:rPr kumimoji="1" lang="en-US" altLang="ko-KR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page</a:t>
            </a:r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의 </a:t>
            </a:r>
            <a:endParaRPr kumimoji="1" lang="en-US" altLang="ko-KR" sz="2400" dirty="0">
              <a:solidFill>
                <a:srgbClr val="FCC751"/>
              </a:solidFill>
              <a:latin typeface="Cooper Black" charset="0"/>
              <a:ea typeface="Cooper Black" charset="0"/>
              <a:cs typeface="Cooper Black" charset="0"/>
            </a:endParaRPr>
          </a:p>
          <a:p>
            <a:pPr algn="ctr"/>
            <a:r>
              <a:rPr kumimoji="1" lang="en-US" altLang="ko-KR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Food List</a:t>
            </a:r>
            <a:endParaRPr kumimoji="1" lang="ko-KR" altLang="en-US" sz="2400" dirty="0">
              <a:solidFill>
                <a:srgbClr val="FCC751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50AB9-533D-4AF5-80FD-426E2882A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512" y="3429000"/>
            <a:ext cx="4535487" cy="3428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D62E96-FE75-4F4C-B471-D6840FBC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3" y="-1"/>
            <a:ext cx="459603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08512" y="171450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Food</a:t>
            </a: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 상세정보 </a:t>
            </a:r>
            <a:r>
              <a:rPr lang="en-US" altLang="ko-KR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Page</a:t>
            </a: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의 제품 정보 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2" y="525018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Food </a:t>
            </a: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상세정보 </a:t>
            </a:r>
            <a:r>
              <a:rPr lang="en-US" altLang="ko-KR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Page</a:t>
            </a: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의 영양 정보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81108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Food </a:t>
            </a:r>
            <a:r>
              <a:rPr kumimoji="1" lang="ko-KR" altLang="en-US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제품 정보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-19844" y="4324932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Food</a:t>
            </a:r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 영양정보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2DC78-C4CA-46B3-AF1A-C16979AA3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35" y="3429000"/>
            <a:ext cx="4525566" cy="3429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046DCF-1D1B-4903-8D56-2FB8893BA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84" y="2790"/>
            <a:ext cx="463827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07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08512" y="1714500"/>
            <a:ext cx="4535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원하는 최대 칼로리 계산 후 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제품 검색 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216296" y="5554977"/>
            <a:ext cx="4535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가장 많이 검색한 키워드 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검색한 단어가 포함된 제품 수 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3170384" y="5166357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81108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칼로리 계산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2159940" y="4629729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검색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4D1213-D968-46A7-9A2E-4D6846ADC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0"/>
          <a:stretch/>
        </p:blipFill>
        <p:spPr>
          <a:xfrm>
            <a:off x="-19844" y="0"/>
            <a:ext cx="9163844" cy="40917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CD5575-C61B-43F1-9687-FFE13DC99FE0}"/>
              </a:ext>
            </a:extLst>
          </p:cNvPr>
          <p:cNvSpPr/>
          <p:nvPr/>
        </p:nvSpPr>
        <p:spPr>
          <a:xfrm>
            <a:off x="1856509" y="129309"/>
            <a:ext cx="4387273" cy="218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739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08512" y="1714500"/>
            <a:ext cx="4535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해당 제품사에 연락할 수 있도록 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해당 </a:t>
            </a:r>
            <a:r>
              <a:rPr lang="ko-KR" altLang="en-US" sz="1200" dirty="0" err="1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제품사</a:t>
            </a: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 홈페이지로 연결 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2" y="525018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해당 </a:t>
            </a:r>
            <a:r>
              <a:rPr lang="ko-KR" altLang="en-US" sz="1200" dirty="0" err="1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제품사</a:t>
            </a: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 연결 화면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81108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Contact Page</a:t>
            </a:r>
            <a:endParaRPr kumimoji="1" lang="ko-KR" altLang="en-US" sz="2400" dirty="0">
              <a:solidFill>
                <a:srgbClr val="EC6B4F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-19844" y="4324932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Contact</a:t>
            </a:r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 </a:t>
            </a:r>
            <a:r>
              <a:rPr kumimoji="1" lang="en-US" altLang="ko-KR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Page</a:t>
            </a:r>
            <a:endParaRPr kumimoji="1" lang="ko-KR" altLang="en-US" sz="2400" dirty="0">
              <a:solidFill>
                <a:srgbClr val="FCC751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7DD999-6EEB-4F15-92F2-20067C55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4" y="1"/>
            <a:ext cx="4591844" cy="3370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720C0D-1EAE-48FA-ABEA-6D6C51C55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3370596"/>
            <a:ext cx="4572000" cy="34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4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08512" y="1714500"/>
            <a:ext cx="4535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원하는 최대 칼로리 계산 후 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제품 검색 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2" y="525018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칼로리 </a:t>
            </a:r>
            <a:r>
              <a:rPr lang="ko-KR" altLang="en-US" sz="1200" dirty="0" err="1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계산후</a:t>
            </a: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 화면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81108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칼로리 계산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-19844" y="4324932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칼로리 계산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904AF8-B3EC-4EEE-BAE4-79064989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608513" cy="33705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FA1D4B-2F59-4A73-BC06-60C4A7C9D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943" y="3384994"/>
            <a:ext cx="4530219" cy="34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7" t="11981" b="10617"/>
          <a:stretch/>
        </p:blipFill>
        <p:spPr>
          <a:xfrm flipH="1">
            <a:off x="4983479" y="0"/>
            <a:ext cx="4138323" cy="6858000"/>
          </a:xfrm>
        </p:spPr>
      </p:pic>
      <p:sp>
        <p:nvSpPr>
          <p:cNvPr id="5" name="텍스트 상자 4"/>
          <p:cNvSpPr txBox="1"/>
          <p:nvPr/>
        </p:nvSpPr>
        <p:spPr>
          <a:xfrm>
            <a:off x="2331721" y="2907668"/>
            <a:ext cx="410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회원 관리</a:t>
            </a:r>
          </a:p>
        </p:txBody>
      </p:sp>
    </p:spTree>
    <p:extLst>
      <p:ext uri="{BB962C8B-B14F-4D97-AF65-F5344CB8AC3E}">
        <p14:creationId xmlns:p14="http://schemas.microsoft.com/office/powerpoint/2010/main" val="2672735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562600" y="1889291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2" y="525018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로그인 성공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1374494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로그인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-19844" y="4324932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로그인 성공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E2EA00-4505-4CA9-949A-02C35362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4" y="0"/>
            <a:ext cx="4628357" cy="342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D5A511-5B28-4632-81A5-1340D2AC7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504" y="3429000"/>
            <a:ext cx="4565505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9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08512" y="171450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회원가입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2" y="525018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회원가입 성공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81108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회원가입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-19844" y="4324932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회원가입 성공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04DB74-E109-48B7-9A07-BD8ED91C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4" y="0"/>
            <a:ext cx="4591844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4640E2-0766-4EB4-8D63-2103B8AC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429001"/>
            <a:ext cx="4591844" cy="34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4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/>
          <p:cNvSpPr/>
          <p:nvPr/>
        </p:nvSpPr>
        <p:spPr>
          <a:xfrm>
            <a:off x="198120" y="243840"/>
            <a:ext cx="8656320" cy="6370320"/>
          </a:xfrm>
          <a:prstGeom prst="frame">
            <a:avLst>
              <a:gd name="adj1" fmla="val 9151"/>
            </a:avLst>
          </a:prstGeom>
          <a:solidFill>
            <a:srgbClr val="EC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243840" y="243840"/>
            <a:ext cx="8610600" cy="6370320"/>
          </a:xfrm>
          <a:prstGeom prst="frame">
            <a:avLst>
              <a:gd name="adj1" fmla="val 9151"/>
            </a:avLst>
          </a:prstGeom>
          <a:solidFill>
            <a:srgbClr val="FCD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255385"/>
            <a:ext cx="4330700" cy="6370320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1188720" y="1232684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Baskerville" charset="0"/>
                <a:ea typeface="Baskerville" charset="0"/>
                <a:cs typeface="Baskerville" charset="0"/>
              </a:rPr>
              <a:t>INDEX</a:t>
            </a:r>
            <a:endParaRPr kumimoji="1" lang="ko-KR" altLang="en-US" sz="36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4968240" y="1928910"/>
            <a:ext cx="4617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01 /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개발 배경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02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개발 일정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03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개발 환경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04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개발 결과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05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/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기대 효과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06 /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향후 계획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07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개발 후기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79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08512" y="171450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회원정보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2" y="525018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회원 정보 수정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81108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회원 정보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-19844" y="4324932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회원 정보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86F922-053E-47B8-8BFC-D9A18EF81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594"/>
            <a:ext cx="4572000" cy="34465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344DC4-4BEF-410E-9B3A-F7F0C9FCD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380274"/>
            <a:ext cx="4572000" cy="34777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1EF824-38CB-4970-8CAB-853AA4684E20}"/>
              </a:ext>
            </a:extLst>
          </p:cNvPr>
          <p:cNvSpPr/>
          <p:nvPr/>
        </p:nvSpPr>
        <p:spPr>
          <a:xfrm>
            <a:off x="369886" y="1751981"/>
            <a:ext cx="978622" cy="197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12D5C8-0AD7-4550-9C6F-E71655740837}"/>
              </a:ext>
            </a:extLst>
          </p:cNvPr>
          <p:cNvSpPr/>
          <p:nvPr/>
        </p:nvSpPr>
        <p:spPr>
          <a:xfrm>
            <a:off x="4863377" y="5191252"/>
            <a:ext cx="978622" cy="197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256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8622B73-5682-4B8D-B8F5-483D3B873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" t="5723" r="-391" b="7301"/>
          <a:stretch/>
        </p:blipFill>
        <p:spPr>
          <a:xfrm>
            <a:off x="4645457" y="3380274"/>
            <a:ext cx="4608512" cy="34777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08512" y="171450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비밀번호 찾기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2" y="525018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비밀번호 찾기 성공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81108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비밀번호 찾기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-19844" y="4324932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비밀번호 찾기 성공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1EF824-38CB-4970-8CAB-853AA4684E20}"/>
              </a:ext>
            </a:extLst>
          </p:cNvPr>
          <p:cNvSpPr/>
          <p:nvPr/>
        </p:nvSpPr>
        <p:spPr>
          <a:xfrm>
            <a:off x="369886" y="1751981"/>
            <a:ext cx="978622" cy="197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12D5C8-0AD7-4550-9C6F-E71655740837}"/>
              </a:ext>
            </a:extLst>
          </p:cNvPr>
          <p:cNvSpPr/>
          <p:nvPr/>
        </p:nvSpPr>
        <p:spPr>
          <a:xfrm>
            <a:off x="4673165" y="6472863"/>
            <a:ext cx="978622" cy="197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CC906C-9E06-4B93-8A1D-6A5FD4D5D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1" t="3879" r="2016" b="9010"/>
          <a:stretch/>
        </p:blipFill>
        <p:spPr>
          <a:xfrm>
            <a:off x="-38101" y="0"/>
            <a:ext cx="4683557" cy="338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8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7" t="11981" b="10617"/>
          <a:stretch/>
        </p:blipFill>
        <p:spPr>
          <a:xfrm flipH="1">
            <a:off x="4983479" y="0"/>
            <a:ext cx="4138323" cy="6858000"/>
          </a:xfrm>
        </p:spPr>
      </p:pic>
      <p:sp>
        <p:nvSpPr>
          <p:cNvPr id="5" name="텍스트 상자 4"/>
          <p:cNvSpPr txBox="1"/>
          <p:nvPr/>
        </p:nvSpPr>
        <p:spPr>
          <a:xfrm>
            <a:off x="2331721" y="2907668"/>
            <a:ext cx="410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공지 사항</a:t>
            </a:r>
          </a:p>
        </p:txBody>
      </p:sp>
    </p:spTree>
    <p:extLst>
      <p:ext uri="{BB962C8B-B14F-4D97-AF65-F5344CB8AC3E}">
        <p14:creationId xmlns:p14="http://schemas.microsoft.com/office/powerpoint/2010/main" val="94630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08512" y="171450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공지사항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2" y="525018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공지사항추가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81108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공지사항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-19844" y="4324932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공지사항 추가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80354B-5534-4131-A6D6-E771C94E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4" y="-1"/>
            <a:ext cx="4628356" cy="34290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518671-AC25-4A7A-8515-EB6DED7C7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10"/>
          <a:stretch/>
        </p:blipFill>
        <p:spPr>
          <a:xfrm>
            <a:off x="4608513" y="3370594"/>
            <a:ext cx="4535487" cy="348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5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08512" y="171450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공지 사항 성공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2" y="525018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공지사항 삭제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81108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공지사항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-19844" y="4324932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공지사항 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F909FA-4927-4366-9702-602B0F24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33"/>
            <a:ext cx="4608513" cy="34087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519EB3-F58E-4681-9D96-523E8339D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370594"/>
            <a:ext cx="4572000" cy="348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65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08512" y="1714500"/>
            <a:ext cx="4535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공지사항 수정 전 제목이 </a:t>
            </a:r>
            <a:r>
              <a:rPr lang="en-US" altLang="ko-KR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‘1111111’</a:t>
            </a:r>
          </a:p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수정 후 제목 </a:t>
            </a:r>
            <a:r>
              <a:rPr lang="en-US" altLang="ko-KR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‘</a:t>
            </a: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중근</a:t>
            </a:r>
            <a:r>
              <a:rPr lang="en-US" altLang="ko-KR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’</a:t>
            </a:r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으로 변경</a:t>
            </a:r>
            <a:endParaRPr lang="en-US" altLang="ko-KR" sz="1200" dirty="0">
              <a:solidFill>
                <a:srgbClr val="3F3F3F"/>
              </a:solidFill>
              <a:latin typeface="AppleMyungjo" charset="-127"/>
              <a:ea typeface="AppleMyungjo" charset="-127"/>
              <a:cs typeface="AppleMyungjo" charset="-127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562600" y="132588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512" y="5250180"/>
            <a:ext cx="4535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3F3F3F"/>
                </a:solidFill>
                <a:latin typeface="AppleMyungjo" charset="-127"/>
                <a:ea typeface="AppleMyungjo" charset="-127"/>
                <a:cs typeface="AppleMyungjo" charset="-127"/>
              </a:rPr>
              <a:t>공지사항 수정성공</a:t>
            </a:r>
          </a:p>
        </p:txBody>
      </p:sp>
      <p:cxnSp>
        <p:nvCxnSpPr>
          <p:cNvPr id="10" name="직선 연결선[R] 9"/>
          <p:cNvCxnSpPr/>
          <p:nvPr/>
        </p:nvCxnSpPr>
        <p:spPr>
          <a:xfrm>
            <a:off x="990600" y="486156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608513" y="811083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EC6B4F"/>
                </a:solidFill>
                <a:latin typeface="Cooper Black" charset="0"/>
                <a:ea typeface="Cooper Black" charset="0"/>
                <a:cs typeface="Cooper Black" charset="0"/>
              </a:rPr>
              <a:t>공지사항 수정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-19844" y="4324932"/>
            <a:ext cx="45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FCC751"/>
                </a:solidFill>
                <a:latin typeface="Cooper Black" charset="0"/>
                <a:ea typeface="Cooper Black" charset="0"/>
                <a:cs typeface="Cooper Black" charset="0"/>
              </a:rPr>
              <a:t>공지사항 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94F121-AAE0-4020-B662-BCAD22119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44" y="-24507"/>
            <a:ext cx="4608513" cy="33951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9A58A0-8D5E-4468-AF92-E84FE95EE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669" y="3370594"/>
            <a:ext cx="4555332" cy="34874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555768-9CD1-4D90-977C-AE09D007458F}"/>
              </a:ext>
            </a:extLst>
          </p:cNvPr>
          <p:cNvSpPr/>
          <p:nvPr/>
        </p:nvSpPr>
        <p:spPr>
          <a:xfrm>
            <a:off x="6295018" y="6290377"/>
            <a:ext cx="978622" cy="197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41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7" t="11981" b="10617"/>
          <a:stretch/>
        </p:blipFill>
        <p:spPr>
          <a:xfrm flipH="1">
            <a:off x="4983479" y="0"/>
            <a:ext cx="4138323" cy="6858000"/>
          </a:xfrm>
        </p:spPr>
      </p:pic>
      <p:sp>
        <p:nvSpPr>
          <p:cNvPr id="5" name="텍스트 상자 4"/>
          <p:cNvSpPr txBox="1"/>
          <p:nvPr/>
        </p:nvSpPr>
        <p:spPr>
          <a:xfrm>
            <a:off x="1675939" y="2905780"/>
            <a:ext cx="410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05 </a:t>
            </a:r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기대 효과</a:t>
            </a:r>
            <a:r>
              <a:rPr kumimoji="1" lang="en-US" altLang="ko-KR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 </a:t>
            </a:r>
            <a:endParaRPr kumimoji="1" lang="ko-KR" altLang="en-US" sz="2800" dirty="0">
              <a:solidFill>
                <a:srgbClr val="EC6B4F"/>
              </a:solidFill>
              <a:latin typeface="210 Manbalchungchun" charset="-127"/>
              <a:ea typeface="210 Manbalchungchun" charset="-127"/>
              <a:cs typeface="210 Manbalchungchun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223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4">
            <a:extLst>
              <a:ext uri="{FF2B5EF4-FFF2-40B4-BE49-F238E27FC236}">
                <a16:creationId xmlns:a16="http://schemas.microsoft.com/office/drawing/2014/main" id="{FDB50679-C785-4462-B7EA-0FB37F19F0CE}"/>
              </a:ext>
            </a:extLst>
          </p:cNvPr>
          <p:cNvCxnSpPr/>
          <p:nvPr/>
        </p:nvCxnSpPr>
        <p:spPr>
          <a:xfrm>
            <a:off x="0" y="762465"/>
            <a:ext cx="2514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6">
            <a:extLst>
              <a:ext uri="{FF2B5EF4-FFF2-40B4-BE49-F238E27FC236}">
                <a16:creationId xmlns:a16="http://schemas.microsoft.com/office/drawing/2014/main" id="{134983D5-6BE9-4E2D-A2C8-C4357E106853}"/>
              </a:ext>
            </a:extLst>
          </p:cNvPr>
          <p:cNvSpPr txBox="1"/>
          <p:nvPr/>
        </p:nvSpPr>
        <p:spPr>
          <a:xfrm>
            <a:off x="-1595582" y="152401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05 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기대 효과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6A8E7-83FD-4305-831D-0F690D5B9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50" y="1742860"/>
            <a:ext cx="951039" cy="551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0AA548-AD25-4959-A9B4-8D4F6E381ED7}"/>
              </a:ext>
            </a:extLst>
          </p:cNvPr>
          <p:cNvSpPr txBox="1"/>
          <p:nvPr/>
        </p:nvSpPr>
        <p:spPr>
          <a:xfrm>
            <a:off x="2821661" y="1780568"/>
            <a:ext cx="505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보기 쉬운 </a:t>
            </a:r>
            <a:r>
              <a:rPr lang="ko-KR" altLang="en-US"/>
              <a:t>상품 정보를 통해 고객 만족도 향상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612501-B4E4-4D05-8CAE-9B3609781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446" y="3335828"/>
            <a:ext cx="563418" cy="5634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2AE18F-BE2F-401C-8832-2C56CD370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89" y="4940649"/>
            <a:ext cx="569921" cy="5699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D266C2-E63C-4D11-834A-DEE2798822C9}"/>
              </a:ext>
            </a:extLst>
          </p:cNvPr>
          <p:cNvSpPr txBox="1"/>
          <p:nvPr/>
        </p:nvSpPr>
        <p:spPr>
          <a:xfrm>
            <a:off x="2950970" y="3376446"/>
            <a:ext cx="505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회원 </a:t>
            </a:r>
            <a:r>
              <a:rPr lang="en-US" altLang="ko-KR" dirty="0"/>
              <a:t>VIP</a:t>
            </a:r>
            <a:r>
              <a:rPr lang="ko-KR" altLang="en-US" dirty="0"/>
              <a:t>식 관리 가능 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370A0E-297C-436D-948E-33CD4B8FCAFC}"/>
              </a:ext>
            </a:extLst>
          </p:cNvPr>
          <p:cNvSpPr txBox="1"/>
          <p:nvPr/>
        </p:nvSpPr>
        <p:spPr>
          <a:xfrm>
            <a:off x="2821659" y="4940649"/>
            <a:ext cx="505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제조사와 연동을 통한 소비자 유치 및 이익상승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548BDA-AE45-45DB-B27D-CAD8F3DB7BDF}"/>
              </a:ext>
            </a:extLst>
          </p:cNvPr>
          <p:cNvSpPr txBox="1"/>
          <p:nvPr/>
        </p:nvSpPr>
        <p:spPr>
          <a:xfrm>
            <a:off x="3071041" y="3745778"/>
            <a:ext cx="6072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현대인의 영양 상태를 체크하고 개인별 알레르기 식품 관리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3710C-C78C-4B01-BA85-ACAD9D418968}"/>
              </a:ext>
            </a:extLst>
          </p:cNvPr>
          <p:cNvSpPr txBox="1"/>
          <p:nvPr/>
        </p:nvSpPr>
        <p:spPr>
          <a:xfrm>
            <a:off x="3071041" y="2201117"/>
            <a:ext cx="417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 err="1"/>
              <a:t>식품별</a:t>
            </a:r>
            <a:r>
              <a:rPr lang="ko-KR" altLang="en-US" sz="1400" dirty="0"/>
              <a:t> 영양 성분 관리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C5C4C-00F6-4DA8-A76D-AADE8F66ECE7}"/>
              </a:ext>
            </a:extLst>
          </p:cNvPr>
          <p:cNvSpPr txBox="1"/>
          <p:nvPr/>
        </p:nvSpPr>
        <p:spPr>
          <a:xfrm>
            <a:off x="3071041" y="2524796"/>
            <a:ext cx="417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건강한 몸상태와 규칙적인 식습관 개선</a:t>
            </a:r>
          </a:p>
        </p:txBody>
      </p:sp>
    </p:spTree>
    <p:extLst>
      <p:ext uri="{BB962C8B-B14F-4D97-AF65-F5344CB8AC3E}">
        <p14:creationId xmlns:p14="http://schemas.microsoft.com/office/powerpoint/2010/main" val="136307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3" grpId="0"/>
      <p:bldP spid="29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7" t="11981" b="10617"/>
          <a:stretch/>
        </p:blipFill>
        <p:spPr>
          <a:xfrm flipH="1">
            <a:off x="4983479" y="0"/>
            <a:ext cx="4138323" cy="6858000"/>
          </a:xfrm>
        </p:spPr>
      </p:pic>
      <p:sp>
        <p:nvSpPr>
          <p:cNvPr id="5" name="텍스트 상자 4"/>
          <p:cNvSpPr txBox="1"/>
          <p:nvPr/>
        </p:nvSpPr>
        <p:spPr>
          <a:xfrm>
            <a:off x="1675939" y="2905780"/>
            <a:ext cx="410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06 </a:t>
            </a:r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738356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4">
            <a:extLst>
              <a:ext uri="{FF2B5EF4-FFF2-40B4-BE49-F238E27FC236}">
                <a16:creationId xmlns:a16="http://schemas.microsoft.com/office/drawing/2014/main" id="{FDB50679-C785-4462-B7EA-0FB37F19F0CE}"/>
              </a:ext>
            </a:extLst>
          </p:cNvPr>
          <p:cNvCxnSpPr/>
          <p:nvPr/>
        </p:nvCxnSpPr>
        <p:spPr>
          <a:xfrm>
            <a:off x="0" y="762465"/>
            <a:ext cx="2514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6">
            <a:extLst>
              <a:ext uri="{FF2B5EF4-FFF2-40B4-BE49-F238E27FC236}">
                <a16:creationId xmlns:a16="http://schemas.microsoft.com/office/drawing/2014/main" id="{134983D5-6BE9-4E2D-A2C8-C4357E106853}"/>
              </a:ext>
            </a:extLst>
          </p:cNvPr>
          <p:cNvSpPr txBox="1"/>
          <p:nvPr/>
        </p:nvSpPr>
        <p:spPr>
          <a:xfrm>
            <a:off x="-1595582" y="152401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06 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향후 계획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29DDB-D691-4073-9A51-83AF61798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33" y="1742860"/>
            <a:ext cx="951039" cy="551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2CFD1-2FAB-478E-888F-7B4BA98CAF88}"/>
              </a:ext>
            </a:extLst>
          </p:cNvPr>
          <p:cNvSpPr txBox="1"/>
          <p:nvPr/>
        </p:nvSpPr>
        <p:spPr>
          <a:xfrm>
            <a:off x="2766244" y="1780568"/>
            <a:ext cx="505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주문 기능</a:t>
            </a:r>
            <a:r>
              <a:rPr lang="en-US" altLang="ko-KR" dirty="0"/>
              <a:t>, </a:t>
            </a:r>
            <a:r>
              <a:rPr lang="ko-KR" altLang="en-US" dirty="0"/>
              <a:t>상품 할인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8C5AA8-E7EB-4E5F-8296-BDB5A2438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29" y="3335828"/>
            <a:ext cx="563418" cy="5634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EA24F0-B31B-4A90-83DB-F9AB85A1F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972" y="4940649"/>
            <a:ext cx="569921" cy="5699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EDD801-8EAF-4609-8CDE-15B215C1396A}"/>
              </a:ext>
            </a:extLst>
          </p:cNvPr>
          <p:cNvSpPr txBox="1"/>
          <p:nvPr/>
        </p:nvSpPr>
        <p:spPr>
          <a:xfrm>
            <a:off x="2766243" y="3376446"/>
            <a:ext cx="52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빅데이터를 통해 </a:t>
            </a:r>
            <a:r>
              <a:rPr lang="ko-KR" altLang="en-US" dirty="0" err="1"/>
              <a:t>회원별</a:t>
            </a:r>
            <a:r>
              <a:rPr lang="ko-KR" altLang="en-US" dirty="0"/>
              <a:t> 상품 및 알레르기 약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C0D97-2B57-4263-A03C-2D0EAA9B2861}"/>
              </a:ext>
            </a:extLst>
          </p:cNvPr>
          <p:cNvSpPr txBox="1"/>
          <p:nvPr/>
        </p:nvSpPr>
        <p:spPr>
          <a:xfrm>
            <a:off x="2766242" y="4940649"/>
            <a:ext cx="505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구독 서비스</a:t>
            </a:r>
            <a:r>
              <a:rPr lang="en-US" altLang="ko-KR" dirty="0"/>
              <a:t> , </a:t>
            </a:r>
            <a:r>
              <a:rPr lang="ko-KR" altLang="en-US" dirty="0"/>
              <a:t>알람 서비스 </a:t>
            </a:r>
          </a:p>
        </p:txBody>
      </p:sp>
    </p:spTree>
    <p:extLst>
      <p:ext uri="{BB962C8B-B14F-4D97-AF65-F5344CB8AC3E}">
        <p14:creationId xmlns:p14="http://schemas.microsoft.com/office/powerpoint/2010/main" val="10639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4">
            <a:extLst>
              <a:ext uri="{FF2B5EF4-FFF2-40B4-BE49-F238E27FC236}">
                <a16:creationId xmlns:a16="http://schemas.microsoft.com/office/drawing/2014/main" id="{380CA302-BC4E-456B-9CA2-8037F6F1FCBD}"/>
              </a:ext>
            </a:extLst>
          </p:cNvPr>
          <p:cNvCxnSpPr/>
          <p:nvPr/>
        </p:nvCxnSpPr>
        <p:spPr>
          <a:xfrm>
            <a:off x="0" y="762465"/>
            <a:ext cx="2514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>
            <a:extLst>
              <a:ext uri="{FF2B5EF4-FFF2-40B4-BE49-F238E27FC236}">
                <a16:creationId xmlns:a16="http://schemas.microsoft.com/office/drawing/2014/main" id="{91C4A5B2-C578-4713-8EA4-A94AEE4A5167}"/>
              </a:ext>
            </a:extLst>
          </p:cNvPr>
          <p:cNvSpPr txBox="1"/>
          <p:nvPr/>
        </p:nvSpPr>
        <p:spPr>
          <a:xfrm>
            <a:off x="-1595582" y="152401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개발자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544027-3BDF-4F6F-9FC5-AF76E29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491" y="1820139"/>
            <a:ext cx="1677245" cy="21564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32D269-1EFC-4229-8277-2A029170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447" y="1820139"/>
            <a:ext cx="1633681" cy="21564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414EE0-9EDD-44CA-86F4-AE3CE44EB93A}"/>
              </a:ext>
            </a:extLst>
          </p:cNvPr>
          <p:cNvSpPr txBox="1"/>
          <p:nvPr/>
        </p:nvSpPr>
        <p:spPr>
          <a:xfrm>
            <a:off x="2313711" y="4609521"/>
            <a:ext cx="13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Front-End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AD8B1-3E9F-400A-97C7-AD5E344A3B20}"/>
              </a:ext>
            </a:extLst>
          </p:cNvPr>
          <p:cNvSpPr txBox="1"/>
          <p:nvPr/>
        </p:nvSpPr>
        <p:spPr>
          <a:xfrm>
            <a:off x="5504874" y="4609521"/>
            <a:ext cx="13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409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7" t="11981" b="10617"/>
          <a:stretch/>
        </p:blipFill>
        <p:spPr>
          <a:xfrm flipH="1">
            <a:off x="4983479" y="0"/>
            <a:ext cx="4138323" cy="6858000"/>
          </a:xfrm>
        </p:spPr>
      </p:pic>
      <p:sp>
        <p:nvSpPr>
          <p:cNvPr id="5" name="텍스트 상자 4"/>
          <p:cNvSpPr txBox="1"/>
          <p:nvPr/>
        </p:nvSpPr>
        <p:spPr>
          <a:xfrm>
            <a:off x="1675939" y="2905780"/>
            <a:ext cx="410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07 </a:t>
            </a:r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개발 후기</a:t>
            </a:r>
          </a:p>
        </p:txBody>
      </p:sp>
    </p:spTree>
    <p:extLst>
      <p:ext uri="{BB962C8B-B14F-4D97-AF65-F5344CB8AC3E}">
        <p14:creationId xmlns:p14="http://schemas.microsoft.com/office/powerpoint/2010/main" val="17523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4">
            <a:extLst>
              <a:ext uri="{FF2B5EF4-FFF2-40B4-BE49-F238E27FC236}">
                <a16:creationId xmlns:a16="http://schemas.microsoft.com/office/drawing/2014/main" id="{FDB50679-C785-4462-B7EA-0FB37F19F0CE}"/>
              </a:ext>
            </a:extLst>
          </p:cNvPr>
          <p:cNvCxnSpPr/>
          <p:nvPr/>
        </p:nvCxnSpPr>
        <p:spPr>
          <a:xfrm>
            <a:off x="0" y="762465"/>
            <a:ext cx="2514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6">
            <a:extLst>
              <a:ext uri="{FF2B5EF4-FFF2-40B4-BE49-F238E27FC236}">
                <a16:creationId xmlns:a16="http://schemas.microsoft.com/office/drawing/2014/main" id="{134983D5-6BE9-4E2D-A2C8-C4357E106853}"/>
              </a:ext>
            </a:extLst>
          </p:cNvPr>
          <p:cNvSpPr txBox="1"/>
          <p:nvPr/>
        </p:nvSpPr>
        <p:spPr>
          <a:xfrm>
            <a:off x="-1595582" y="152401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07 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개발 후기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6B554BD-2429-46C7-831F-B114C448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73" y="3872344"/>
            <a:ext cx="3168073" cy="2376055"/>
          </a:xfrm>
          <a:prstGeom prst="rect">
            <a:avLst/>
          </a:prstGeom>
        </p:spPr>
      </p:pic>
      <p:sp>
        <p:nvSpPr>
          <p:cNvPr id="21" name="생각 풍선: 구름 모양 20">
            <a:extLst>
              <a:ext uri="{FF2B5EF4-FFF2-40B4-BE49-F238E27FC236}">
                <a16:creationId xmlns:a16="http://schemas.microsoft.com/office/drawing/2014/main" id="{1A60D1C3-5593-4FC3-8383-C2D9CE495B61}"/>
              </a:ext>
            </a:extLst>
          </p:cNvPr>
          <p:cNvSpPr/>
          <p:nvPr/>
        </p:nvSpPr>
        <p:spPr>
          <a:xfrm rot="684868">
            <a:off x="5359401" y="946961"/>
            <a:ext cx="3189337" cy="238566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생각 풍선: 구름 모양 21">
            <a:extLst>
              <a:ext uri="{FF2B5EF4-FFF2-40B4-BE49-F238E27FC236}">
                <a16:creationId xmlns:a16="http://schemas.microsoft.com/office/drawing/2014/main" id="{C3B9FCAD-B3C9-4348-84F8-1183620282FF}"/>
              </a:ext>
            </a:extLst>
          </p:cNvPr>
          <p:cNvSpPr/>
          <p:nvPr/>
        </p:nvSpPr>
        <p:spPr>
          <a:xfrm>
            <a:off x="1071416" y="942114"/>
            <a:ext cx="3726047" cy="2282362"/>
          </a:xfrm>
          <a:prstGeom prst="cloudCallout">
            <a:avLst>
              <a:gd name="adj1" fmla="val 26173"/>
              <a:gd name="adj2" fmla="val 620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0EE672-E80C-4A16-B7E2-CC721A1D513B}"/>
              </a:ext>
            </a:extLst>
          </p:cNvPr>
          <p:cNvSpPr txBox="1"/>
          <p:nvPr/>
        </p:nvSpPr>
        <p:spPr>
          <a:xfrm>
            <a:off x="5809343" y="1498519"/>
            <a:ext cx="25865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프로젝트를 진행하면서 시간을 효율적으로 사용해야 한다는 것을 느꼈고</a:t>
            </a:r>
            <a:r>
              <a:rPr lang="en-US" altLang="ko-KR" sz="1400" dirty="0"/>
              <a:t>, </a:t>
            </a:r>
            <a:r>
              <a:rPr lang="ko-KR" altLang="en-US" sz="1400" dirty="0"/>
              <a:t>페이지 하나하나가 완성될 때 뿌듯함을 느꼈습니다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FCD9C0-926A-4CB7-9697-785E4987FC1C}"/>
              </a:ext>
            </a:extLst>
          </p:cNvPr>
          <p:cNvSpPr txBox="1"/>
          <p:nvPr/>
        </p:nvSpPr>
        <p:spPr>
          <a:xfrm>
            <a:off x="1511026" y="1498519"/>
            <a:ext cx="3138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더 많은 기능들을 추가하고 싶었지만 시간이 부족해서 아쉬움이 남는 프로젝트 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다음에 기회가 된다면 더 좋은 결과를 만들고 싶습니다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1786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342799" y="1935480"/>
            <a:ext cx="256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>
                <a:solidFill>
                  <a:srgbClr val="49631E"/>
                </a:solidFill>
              </a:rPr>
              <a:t>THANK YOU</a:t>
            </a:r>
            <a:endParaRPr kumimoji="1" lang="ko-KR" altLang="en-US" sz="3600" dirty="0">
              <a:solidFill>
                <a:srgbClr val="4963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4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7" t="11981" b="10617"/>
          <a:stretch/>
        </p:blipFill>
        <p:spPr>
          <a:xfrm flipH="1">
            <a:off x="4983479" y="0"/>
            <a:ext cx="4138323" cy="6858000"/>
          </a:xfrm>
        </p:spPr>
      </p:pic>
      <p:sp>
        <p:nvSpPr>
          <p:cNvPr id="5" name="텍스트 상자 4"/>
          <p:cNvSpPr txBox="1"/>
          <p:nvPr/>
        </p:nvSpPr>
        <p:spPr>
          <a:xfrm>
            <a:off x="1675939" y="2905780"/>
            <a:ext cx="410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01 </a:t>
            </a:r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개발 배경</a:t>
            </a:r>
          </a:p>
        </p:txBody>
      </p:sp>
    </p:spTree>
    <p:extLst>
      <p:ext uri="{BB962C8B-B14F-4D97-AF65-F5344CB8AC3E}">
        <p14:creationId xmlns:p14="http://schemas.microsoft.com/office/powerpoint/2010/main" val="32264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498" t="42451" b="6414"/>
          <a:stretch/>
        </p:blipFill>
        <p:spPr>
          <a:xfrm>
            <a:off x="0" y="0"/>
            <a:ext cx="4608513" cy="6979920"/>
          </a:xfrm>
        </p:spPr>
      </p:pic>
      <p:cxnSp>
        <p:nvCxnSpPr>
          <p:cNvPr id="10" name="직선 연결선[R] 4">
            <a:extLst>
              <a:ext uri="{FF2B5EF4-FFF2-40B4-BE49-F238E27FC236}">
                <a16:creationId xmlns:a16="http://schemas.microsoft.com/office/drawing/2014/main" id="{037F245A-4D4C-4617-9E79-40B91E57E4B7}"/>
              </a:ext>
            </a:extLst>
          </p:cNvPr>
          <p:cNvCxnSpPr/>
          <p:nvPr/>
        </p:nvCxnSpPr>
        <p:spPr>
          <a:xfrm>
            <a:off x="6613236" y="743987"/>
            <a:ext cx="2514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6">
            <a:extLst>
              <a:ext uri="{FF2B5EF4-FFF2-40B4-BE49-F238E27FC236}">
                <a16:creationId xmlns:a16="http://schemas.microsoft.com/office/drawing/2014/main" id="{4DE04278-BA65-4F25-B5A3-6C0B78D958D7}"/>
              </a:ext>
            </a:extLst>
          </p:cNvPr>
          <p:cNvSpPr txBox="1"/>
          <p:nvPr/>
        </p:nvSpPr>
        <p:spPr>
          <a:xfrm>
            <a:off x="5017654" y="133923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01 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개발 배경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8577D3-A3DB-430E-895D-3689C59696E5}"/>
              </a:ext>
            </a:extLst>
          </p:cNvPr>
          <p:cNvSpPr/>
          <p:nvPr/>
        </p:nvSpPr>
        <p:spPr>
          <a:xfrm>
            <a:off x="4230249" y="2332759"/>
            <a:ext cx="526473" cy="467722"/>
          </a:xfrm>
          <a:prstGeom prst="rect">
            <a:avLst/>
          </a:prstGeom>
          <a:solidFill>
            <a:srgbClr val="EC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>
            <a:extLst>
              <a:ext uri="{FF2B5EF4-FFF2-40B4-BE49-F238E27FC236}">
                <a16:creationId xmlns:a16="http://schemas.microsoft.com/office/drawing/2014/main" id="{527D7222-EFD6-4137-B84F-055807EC4D9D}"/>
              </a:ext>
            </a:extLst>
          </p:cNvPr>
          <p:cNvSpPr txBox="1"/>
          <p:nvPr/>
        </p:nvSpPr>
        <p:spPr>
          <a:xfrm>
            <a:off x="4230249" y="2362199"/>
            <a:ext cx="52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NanumBarunpen" charset="-127"/>
                <a:ea typeface="NanumBarunpen" charset="-127"/>
                <a:cs typeface="NanumBarunpen" charset="-127"/>
              </a:rPr>
              <a:t>1</a:t>
            </a:r>
            <a:endParaRPr kumimoji="1" lang="ko-KR" altLang="en-US" sz="2800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60E79-B82B-466D-97FA-3C045FB7F306}"/>
              </a:ext>
            </a:extLst>
          </p:cNvPr>
          <p:cNvSpPr txBox="1"/>
          <p:nvPr/>
        </p:nvSpPr>
        <p:spPr>
          <a:xfrm>
            <a:off x="4919279" y="2307720"/>
            <a:ext cx="417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현대인의 영양 상태를 체크하고 개인별 알레르기 </a:t>
            </a:r>
            <a:endParaRPr lang="en-US" altLang="ko-KR" sz="1400" dirty="0"/>
          </a:p>
          <a:p>
            <a:r>
              <a:rPr lang="ko-KR" altLang="en-US" sz="1400" dirty="0"/>
              <a:t>식품 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7A2FC3-B91B-4132-873A-12E57F13449F}"/>
              </a:ext>
            </a:extLst>
          </p:cNvPr>
          <p:cNvSpPr/>
          <p:nvPr/>
        </p:nvSpPr>
        <p:spPr>
          <a:xfrm>
            <a:off x="4234870" y="3575049"/>
            <a:ext cx="526473" cy="467722"/>
          </a:xfrm>
          <a:prstGeom prst="rect">
            <a:avLst/>
          </a:prstGeom>
          <a:solidFill>
            <a:srgbClr val="EC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46B61473-629E-4ED4-91CE-CABC8B4CE718}"/>
              </a:ext>
            </a:extLst>
          </p:cNvPr>
          <p:cNvSpPr txBox="1"/>
          <p:nvPr/>
        </p:nvSpPr>
        <p:spPr>
          <a:xfrm>
            <a:off x="4234870" y="3604489"/>
            <a:ext cx="52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NanumBarunpen" charset="-127"/>
                <a:ea typeface="NanumBarunpen" charset="-127"/>
                <a:cs typeface="NanumBarunpen" charset="-127"/>
              </a:rPr>
              <a:t>2</a:t>
            </a:r>
            <a:endParaRPr kumimoji="1" lang="ko-KR" altLang="en-US" sz="2800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640F61-2483-4F65-A307-6C21B2C9D877}"/>
              </a:ext>
            </a:extLst>
          </p:cNvPr>
          <p:cNvSpPr txBox="1"/>
          <p:nvPr/>
        </p:nvSpPr>
        <p:spPr>
          <a:xfrm>
            <a:off x="4923900" y="3651606"/>
            <a:ext cx="417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식품별</a:t>
            </a:r>
            <a:r>
              <a:rPr lang="ko-KR" altLang="en-US" sz="1400" dirty="0"/>
              <a:t> 영양 성분 관리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635732-94B4-4988-A4F7-CD51846FC8F2}"/>
              </a:ext>
            </a:extLst>
          </p:cNvPr>
          <p:cNvSpPr/>
          <p:nvPr/>
        </p:nvSpPr>
        <p:spPr>
          <a:xfrm>
            <a:off x="4239491" y="4826575"/>
            <a:ext cx="526473" cy="467722"/>
          </a:xfrm>
          <a:prstGeom prst="rect">
            <a:avLst/>
          </a:prstGeom>
          <a:solidFill>
            <a:srgbClr val="EC6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3">
            <a:extLst>
              <a:ext uri="{FF2B5EF4-FFF2-40B4-BE49-F238E27FC236}">
                <a16:creationId xmlns:a16="http://schemas.microsoft.com/office/drawing/2014/main" id="{B2364449-6DAD-4C18-9F9B-9A19CD7F2BBD}"/>
              </a:ext>
            </a:extLst>
          </p:cNvPr>
          <p:cNvSpPr txBox="1"/>
          <p:nvPr/>
        </p:nvSpPr>
        <p:spPr>
          <a:xfrm>
            <a:off x="4239491" y="4856015"/>
            <a:ext cx="52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NanumBarunpen" charset="-127"/>
                <a:ea typeface="NanumBarunpen" charset="-127"/>
                <a:cs typeface="NanumBarunpen" charset="-127"/>
              </a:rPr>
              <a:t>3</a:t>
            </a:r>
            <a:endParaRPr kumimoji="1" lang="ko-KR" altLang="en-US" sz="2800" dirty="0">
              <a:latin typeface="NanumBarunpen" charset="-127"/>
              <a:ea typeface="NanumBarunpen" charset="-127"/>
              <a:cs typeface="NanumBarunpen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2AECA1-80FB-46E3-A0A7-15645FCCE9F4}"/>
              </a:ext>
            </a:extLst>
          </p:cNvPr>
          <p:cNvSpPr txBox="1"/>
          <p:nvPr/>
        </p:nvSpPr>
        <p:spPr>
          <a:xfrm>
            <a:off x="4928521" y="4903132"/>
            <a:ext cx="417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건강한 몸상태와 규칙적인 식습관 개선</a:t>
            </a:r>
          </a:p>
        </p:txBody>
      </p:sp>
    </p:spTree>
    <p:extLst>
      <p:ext uri="{BB962C8B-B14F-4D97-AF65-F5344CB8AC3E}">
        <p14:creationId xmlns:p14="http://schemas.microsoft.com/office/powerpoint/2010/main" val="185589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7" t="11981" b="10617"/>
          <a:stretch/>
        </p:blipFill>
        <p:spPr>
          <a:xfrm flipH="1">
            <a:off x="4983479" y="0"/>
            <a:ext cx="4138323" cy="6858000"/>
          </a:xfrm>
        </p:spPr>
      </p:pic>
      <p:sp>
        <p:nvSpPr>
          <p:cNvPr id="5" name="텍스트 상자 4"/>
          <p:cNvSpPr txBox="1"/>
          <p:nvPr/>
        </p:nvSpPr>
        <p:spPr>
          <a:xfrm>
            <a:off x="1675939" y="2905780"/>
            <a:ext cx="410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02 </a:t>
            </a:r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50195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9F053B-34AA-4087-8137-E1992E38B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038900"/>
              </p:ext>
            </p:extLst>
          </p:nvPr>
        </p:nvGraphicFramePr>
        <p:xfrm>
          <a:off x="932876" y="1692550"/>
          <a:ext cx="7490690" cy="3895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38">
                  <a:extLst>
                    <a:ext uri="{9D8B030D-6E8A-4147-A177-3AD203B41FA5}">
                      <a16:colId xmlns:a16="http://schemas.microsoft.com/office/drawing/2014/main" val="2803359148"/>
                    </a:ext>
                  </a:extLst>
                </a:gridCol>
                <a:gridCol w="1498138">
                  <a:extLst>
                    <a:ext uri="{9D8B030D-6E8A-4147-A177-3AD203B41FA5}">
                      <a16:colId xmlns:a16="http://schemas.microsoft.com/office/drawing/2014/main" val="2809205152"/>
                    </a:ext>
                  </a:extLst>
                </a:gridCol>
                <a:gridCol w="1498138">
                  <a:extLst>
                    <a:ext uri="{9D8B030D-6E8A-4147-A177-3AD203B41FA5}">
                      <a16:colId xmlns:a16="http://schemas.microsoft.com/office/drawing/2014/main" val="2800750764"/>
                    </a:ext>
                  </a:extLst>
                </a:gridCol>
                <a:gridCol w="1498138">
                  <a:extLst>
                    <a:ext uri="{9D8B030D-6E8A-4147-A177-3AD203B41FA5}">
                      <a16:colId xmlns:a16="http://schemas.microsoft.com/office/drawing/2014/main" val="544009510"/>
                    </a:ext>
                  </a:extLst>
                </a:gridCol>
                <a:gridCol w="1498138">
                  <a:extLst>
                    <a:ext uri="{9D8B030D-6E8A-4147-A177-3AD203B41FA5}">
                      <a16:colId xmlns:a16="http://schemas.microsoft.com/office/drawing/2014/main" val="1792799913"/>
                    </a:ext>
                  </a:extLst>
                </a:gridCol>
              </a:tblGrid>
              <a:tr h="385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계획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Vue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추가기능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문서작업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46603"/>
                  </a:ext>
                </a:extLst>
              </a:tr>
              <a:tr h="424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19.11.21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230792"/>
                  </a:ext>
                </a:extLst>
              </a:tr>
              <a:tr h="434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19.11.22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337670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19.11.23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85355"/>
                  </a:ext>
                </a:extLst>
              </a:tr>
              <a:tr h="452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19.11.24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912393"/>
                  </a:ext>
                </a:extLst>
              </a:tr>
              <a:tr h="4525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19.11.25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08687"/>
                  </a:ext>
                </a:extLst>
              </a:tr>
              <a:tr h="424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19.11.26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19764"/>
                  </a:ext>
                </a:extLst>
              </a:tr>
              <a:tr h="443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19.11.27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367730"/>
                  </a:ext>
                </a:extLst>
              </a:tr>
              <a:tr h="461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19.11.28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026729"/>
                  </a:ext>
                </a:extLst>
              </a:tr>
            </a:tbl>
          </a:graphicData>
        </a:graphic>
      </p:graphicFrame>
      <p:cxnSp>
        <p:nvCxnSpPr>
          <p:cNvPr id="6" name="직선 연결선[R] 4">
            <a:extLst>
              <a:ext uri="{FF2B5EF4-FFF2-40B4-BE49-F238E27FC236}">
                <a16:creationId xmlns:a16="http://schemas.microsoft.com/office/drawing/2014/main" id="{4B8DD687-F203-40BD-B4FC-EE4A138521A8}"/>
              </a:ext>
            </a:extLst>
          </p:cNvPr>
          <p:cNvCxnSpPr/>
          <p:nvPr/>
        </p:nvCxnSpPr>
        <p:spPr>
          <a:xfrm>
            <a:off x="0" y="762465"/>
            <a:ext cx="2514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>
            <a:extLst>
              <a:ext uri="{FF2B5EF4-FFF2-40B4-BE49-F238E27FC236}">
                <a16:creationId xmlns:a16="http://schemas.microsoft.com/office/drawing/2014/main" id="{AF97F00A-C45D-440D-B232-E897EDFFD4F7}"/>
              </a:ext>
            </a:extLst>
          </p:cNvPr>
          <p:cNvSpPr txBox="1"/>
          <p:nvPr/>
        </p:nvSpPr>
        <p:spPr>
          <a:xfrm>
            <a:off x="-1595582" y="152401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02 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개발 일정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C61265D-813C-42CE-A6A7-272C30C72135}"/>
              </a:ext>
            </a:extLst>
          </p:cNvPr>
          <p:cNvSpPr/>
          <p:nvPr/>
        </p:nvSpPr>
        <p:spPr>
          <a:xfrm>
            <a:off x="2549241" y="2170533"/>
            <a:ext cx="1339273" cy="230909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0C173D2-74F8-435D-BE7E-2B91FD653C0A}"/>
              </a:ext>
            </a:extLst>
          </p:cNvPr>
          <p:cNvSpPr/>
          <p:nvPr/>
        </p:nvSpPr>
        <p:spPr>
          <a:xfrm>
            <a:off x="3980877" y="2553842"/>
            <a:ext cx="1450110" cy="23090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4AAA07-E04A-4CA3-A6C0-288BF6F53437}"/>
              </a:ext>
            </a:extLst>
          </p:cNvPr>
          <p:cNvSpPr/>
          <p:nvPr/>
        </p:nvSpPr>
        <p:spPr>
          <a:xfrm>
            <a:off x="3980877" y="2985174"/>
            <a:ext cx="1450110" cy="23090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FC3F643-518F-4723-A3D1-52E935BC271B}"/>
              </a:ext>
            </a:extLst>
          </p:cNvPr>
          <p:cNvSpPr/>
          <p:nvPr/>
        </p:nvSpPr>
        <p:spPr>
          <a:xfrm>
            <a:off x="3980877" y="3400123"/>
            <a:ext cx="1450110" cy="23090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FF0B713-C0B6-41F2-9FFC-5302387533D2}"/>
              </a:ext>
            </a:extLst>
          </p:cNvPr>
          <p:cNvSpPr/>
          <p:nvPr/>
        </p:nvSpPr>
        <p:spPr>
          <a:xfrm>
            <a:off x="3980877" y="3887342"/>
            <a:ext cx="1450110" cy="23090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FA784B8-DB28-439C-BB8C-DBF0EB0DF896}"/>
              </a:ext>
            </a:extLst>
          </p:cNvPr>
          <p:cNvSpPr/>
          <p:nvPr/>
        </p:nvSpPr>
        <p:spPr>
          <a:xfrm>
            <a:off x="3980877" y="4316832"/>
            <a:ext cx="1450110" cy="23090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8CA804F-87B6-4094-BD96-EB98DAF5C4C9}"/>
              </a:ext>
            </a:extLst>
          </p:cNvPr>
          <p:cNvSpPr/>
          <p:nvPr/>
        </p:nvSpPr>
        <p:spPr>
          <a:xfrm>
            <a:off x="5430987" y="4747478"/>
            <a:ext cx="1450110" cy="23090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F38462-5330-4125-90F8-B7C9785B4986}"/>
              </a:ext>
            </a:extLst>
          </p:cNvPr>
          <p:cNvSpPr/>
          <p:nvPr/>
        </p:nvSpPr>
        <p:spPr>
          <a:xfrm>
            <a:off x="6954984" y="5298884"/>
            <a:ext cx="1450110" cy="230909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555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7" t="11981" b="10617"/>
          <a:stretch/>
        </p:blipFill>
        <p:spPr>
          <a:xfrm flipH="1">
            <a:off x="4983479" y="0"/>
            <a:ext cx="4138323" cy="6858000"/>
          </a:xfrm>
        </p:spPr>
      </p:pic>
      <p:sp>
        <p:nvSpPr>
          <p:cNvPr id="5" name="텍스트 상자 4"/>
          <p:cNvSpPr txBox="1"/>
          <p:nvPr/>
        </p:nvSpPr>
        <p:spPr>
          <a:xfrm>
            <a:off x="1675939" y="2905780"/>
            <a:ext cx="410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03 </a:t>
            </a:r>
            <a:r>
              <a:rPr kumimoji="1" lang="ko-KR" altLang="en-US" sz="2800" dirty="0">
                <a:solidFill>
                  <a:srgbClr val="EC6B4F"/>
                </a:solidFill>
                <a:latin typeface="210 Manbalchungchun" charset="-127"/>
                <a:ea typeface="210 Manbalchungchun" charset="-127"/>
                <a:cs typeface="210 Manbalchungchun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96647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8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/>
          <p:cNvCxnSpPr/>
          <p:nvPr/>
        </p:nvCxnSpPr>
        <p:spPr>
          <a:xfrm>
            <a:off x="0" y="762465"/>
            <a:ext cx="2514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-1595582" y="152401"/>
            <a:ext cx="397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03 </a:t>
            </a:r>
            <a:r>
              <a:rPr kumimoji="1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개발 환경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24364" y="1439706"/>
            <a:ext cx="6539312" cy="83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solidFill>
                  <a:srgbClr val="3F3F3F"/>
                </a:solidFill>
                <a:ea typeface="AppleMyungjo" charset="-127"/>
              </a:rPr>
              <a:t>Spring</a:t>
            </a:r>
            <a:r>
              <a:rPr lang="en-US" altLang="ko-KR" sz="1600" dirty="0">
                <a:solidFill>
                  <a:srgbClr val="3F3F3F"/>
                </a:solidFill>
                <a:ea typeface="AppleMyungjo" charset="-127"/>
              </a:rPr>
              <a:t> </a:t>
            </a:r>
            <a:r>
              <a:rPr lang="en-US" altLang="ko-KR" sz="1600" b="1" dirty="0">
                <a:solidFill>
                  <a:srgbClr val="3F3F3F"/>
                </a:solidFill>
                <a:ea typeface="AppleMyungjo" charset="-127"/>
              </a:rPr>
              <a:t>Boot</a:t>
            </a:r>
            <a:r>
              <a:rPr lang="en-US" altLang="ko-KR" sz="1600" dirty="0">
                <a:solidFill>
                  <a:srgbClr val="3F3F3F"/>
                </a:solidFill>
                <a:ea typeface="AppleMyungjo" charset="-127"/>
              </a:rPr>
              <a:t> (3.9.7): </a:t>
            </a:r>
            <a:r>
              <a:rPr lang="ko-KR" altLang="en-US" sz="1600" dirty="0">
                <a:solidFill>
                  <a:srgbClr val="3F3F3F"/>
                </a:solidFill>
                <a:ea typeface="AppleMyungjo" charset="-127"/>
              </a:rPr>
              <a:t>스프링 애플리케이션을 개발하는데 있어 필요한 의존성과  </a:t>
            </a:r>
            <a:r>
              <a:rPr lang="en-US" altLang="ko-KR" sz="1600" dirty="0">
                <a:solidFill>
                  <a:srgbClr val="3F3F3F"/>
                </a:solidFill>
                <a:ea typeface="AppleMyungjo" charset="-127"/>
              </a:rPr>
              <a:t>XML </a:t>
            </a:r>
            <a:r>
              <a:rPr lang="ko-KR" altLang="en-US" sz="1600" dirty="0">
                <a:solidFill>
                  <a:srgbClr val="3F3F3F"/>
                </a:solidFill>
                <a:ea typeface="AppleMyungjo" charset="-127"/>
              </a:rPr>
              <a:t>구성 등의 일반적인 공통 시나리오를 자동으로 구성해주고 개발자는 즉시 애플리케이션 로직 개발을 시작할 수 있다</a:t>
            </a:r>
            <a:r>
              <a:rPr lang="en-US" altLang="ko-KR" sz="1600" dirty="0">
                <a:solidFill>
                  <a:srgbClr val="3F3F3F"/>
                </a:solidFill>
                <a:ea typeface="AppleMyungjo" charset="-127"/>
              </a:rPr>
              <a:t>. </a:t>
            </a:r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7B859E-4E62-4D11-AD70-ADB1EA7DA14F}"/>
              </a:ext>
            </a:extLst>
          </p:cNvPr>
          <p:cNvSpPr/>
          <p:nvPr/>
        </p:nvSpPr>
        <p:spPr>
          <a:xfrm>
            <a:off x="2207492" y="3096549"/>
            <a:ext cx="64128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solidFill>
                  <a:srgbClr val="3F3F3F"/>
                </a:solidFill>
                <a:ea typeface="AppleMyungjo" charset="-127"/>
              </a:rPr>
              <a:t>MySQL</a:t>
            </a:r>
            <a:r>
              <a:rPr lang="en-US" altLang="ko-KR" sz="1600" dirty="0">
                <a:solidFill>
                  <a:srgbClr val="3F3F3F"/>
                </a:solidFill>
                <a:ea typeface="AppleMyungjo" charset="-127"/>
              </a:rPr>
              <a:t>  </a:t>
            </a:r>
            <a:r>
              <a:rPr lang="en-US" altLang="ko-KR" sz="1600" b="1" dirty="0">
                <a:solidFill>
                  <a:srgbClr val="3F3F3F"/>
                </a:solidFill>
                <a:ea typeface="AppleMyungjo" charset="-127"/>
              </a:rPr>
              <a:t>workbench</a:t>
            </a:r>
            <a:r>
              <a:rPr lang="en-US" altLang="ko-KR" sz="1600" dirty="0">
                <a:solidFill>
                  <a:srgbClr val="3F3F3F"/>
                </a:solidFill>
                <a:ea typeface="AppleMyungjo" charset="-127"/>
              </a:rPr>
              <a:t> :</a:t>
            </a:r>
            <a:r>
              <a:rPr lang="ko-KR" altLang="en-US" sz="1600" dirty="0">
                <a:solidFill>
                  <a:srgbClr val="3F3F3F"/>
                </a:solidFill>
                <a:ea typeface="AppleMyungjo" charset="-127"/>
              </a:rPr>
              <a:t>데이터베이스 설계</a:t>
            </a:r>
            <a:r>
              <a:rPr lang="en-US" altLang="ko-KR" sz="1600" dirty="0">
                <a:solidFill>
                  <a:srgbClr val="3F3F3F"/>
                </a:solidFill>
                <a:ea typeface="AppleMyungjo" charset="-127"/>
              </a:rPr>
              <a:t>, </a:t>
            </a:r>
            <a:r>
              <a:rPr lang="ko-KR" altLang="en-US" sz="1600" dirty="0">
                <a:solidFill>
                  <a:srgbClr val="3F3F3F"/>
                </a:solidFill>
                <a:ea typeface="AppleMyungjo" charset="-127"/>
              </a:rPr>
              <a:t>생성 그리고 유지하기 위한 툴 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7F4C3E-3A27-4E72-A61B-18CEFFB26C71}"/>
              </a:ext>
            </a:extLst>
          </p:cNvPr>
          <p:cNvSpPr/>
          <p:nvPr/>
        </p:nvSpPr>
        <p:spPr>
          <a:xfrm>
            <a:off x="2299856" y="4481950"/>
            <a:ext cx="6320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/>
              <a:t>Vue</a:t>
            </a:r>
            <a:r>
              <a:rPr lang="en-US" altLang="ko-KR" sz="1600" dirty="0"/>
              <a:t> : </a:t>
            </a:r>
            <a:r>
              <a:rPr lang="ko-KR" altLang="en-US" sz="1600" dirty="0"/>
              <a:t>정교한 단일 페이지 응용 프로그램 개발을 위한 툴 </a:t>
            </a:r>
          </a:p>
        </p:txBody>
      </p:sp>
      <p:pic>
        <p:nvPicPr>
          <p:cNvPr id="1026" name="Picture 2" descr="vue에 대한 이미지 검색결과">
            <a:extLst>
              <a:ext uri="{FF2B5EF4-FFF2-40B4-BE49-F238E27FC236}">
                <a16:creationId xmlns:a16="http://schemas.microsoft.com/office/drawing/2014/main" id="{38D76909-4215-4718-8A06-5607BE218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65" y="4284925"/>
            <a:ext cx="732604" cy="73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에 대한 이미지 검색결과">
            <a:extLst>
              <a:ext uri="{FF2B5EF4-FFF2-40B4-BE49-F238E27FC236}">
                <a16:creationId xmlns:a16="http://schemas.microsoft.com/office/drawing/2014/main" id="{0018E6BC-A890-4795-B233-0B2FFB009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6" y="2865495"/>
            <a:ext cx="1321907" cy="68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ring에 대한 이미지 검색결과">
            <a:extLst>
              <a:ext uri="{FF2B5EF4-FFF2-40B4-BE49-F238E27FC236}">
                <a16:creationId xmlns:a16="http://schemas.microsoft.com/office/drawing/2014/main" id="{AC44C39D-5B0F-4E5C-A723-1E5D8FE3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03" y="1556975"/>
            <a:ext cx="1671394" cy="54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dejs에 대한 이미지 검색결과">
            <a:extLst>
              <a:ext uri="{FF2B5EF4-FFF2-40B4-BE49-F238E27FC236}">
                <a16:creationId xmlns:a16="http://schemas.microsoft.com/office/drawing/2014/main" id="{88AAB63B-2EB7-4712-9551-286D8F9CA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" y="5514974"/>
            <a:ext cx="23812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4A4D2D-6884-4A7F-9EC2-A7F6FB875352}"/>
              </a:ext>
            </a:extLst>
          </p:cNvPr>
          <p:cNvSpPr/>
          <p:nvPr/>
        </p:nvSpPr>
        <p:spPr>
          <a:xfrm>
            <a:off x="2299856" y="5941009"/>
            <a:ext cx="6320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/>
              <a:t>Node </a:t>
            </a:r>
            <a:r>
              <a:rPr lang="en-US" altLang="ko-KR" sz="1600" b="1" dirty="0" err="1"/>
              <a:t>js</a:t>
            </a:r>
            <a:r>
              <a:rPr lang="en-US" altLang="ko-KR" sz="1600" b="1" dirty="0"/>
              <a:t> </a:t>
            </a:r>
            <a:r>
              <a:rPr lang="en-US" altLang="ko-KR" sz="1600" dirty="0"/>
              <a:t>(12.13.1): </a:t>
            </a:r>
            <a:r>
              <a:rPr lang="ko-KR" altLang="en-US" sz="1600" dirty="0"/>
              <a:t>정교한 단일 페이지 응용 프로그램 개발을 위한 툴 </a:t>
            </a:r>
          </a:p>
        </p:txBody>
      </p:sp>
    </p:spTree>
    <p:extLst>
      <p:ext uri="{BB962C8B-B14F-4D97-AF65-F5344CB8AC3E}">
        <p14:creationId xmlns:p14="http://schemas.microsoft.com/office/powerpoint/2010/main" val="158012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361</TotalTime>
  <Words>452</Words>
  <Application>Microsoft Office PowerPoint</Application>
  <PresentationFormat>화면 슬라이드 쇼(4:3)</PresentationFormat>
  <Paragraphs>144</Paragraphs>
  <Slides>32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210 Manbalchungchun</vt:lpstr>
      <vt:lpstr>AppleMyungjo</vt:lpstr>
      <vt:lpstr>Baskerville</vt:lpstr>
      <vt:lpstr>Big Caslon Medium</vt:lpstr>
      <vt:lpstr>Nanum Myeongjo</vt:lpstr>
      <vt:lpstr>NanumBarunpen</vt:lpstr>
      <vt:lpstr>NanumSquare</vt:lpstr>
      <vt:lpstr>맑은 고딕</vt:lpstr>
      <vt:lpstr>Arial</vt:lpstr>
      <vt:lpstr>Calibri</vt:lpstr>
      <vt:lpstr>Calibri Light</vt:lpstr>
      <vt:lpstr>Cooper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성용 최</cp:lastModifiedBy>
  <cp:revision>100</cp:revision>
  <dcterms:created xsi:type="dcterms:W3CDTF">2017-09-22T14:29:06Z</dcterms:created>
  <dcterms:modified xsi:type="dcterms:W3CDTF">2019-11-29T01:25:56Z</dcterms:modified>
</cp:coreProperties>
</file>